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8" r:id="rId2"/>
    <p:sldId id="259" r:id="rId3"/>
    <p:sldId id="261" r:id="rId4"/>
    <p:sldId id="262" r:id="rId5"/>
    <p:sldId id="263" r:id="rId6"/>
    <p:sldId id="264" r:id="rId7"/>
    <p:sldId id="265" r:id="rId8"/>
    <p:sldId id="269" r:id="rId9"/>
    <p:sldId id="268" r:id="rId10"/>
    <p:sldId id="267" r:id="rId11"/>
    <p:sldId id="266" r:id="rId12"/>
    <p:sldId id="270" r:id="rId13"/>
    <p:sldId id="271" r:id="rId14"/>
    <p:sldId id="272" r:id="rId15"/>
    <p:sldId id="273" r:id="rId16"/>
    <p:sldId id="274" r:id="rId1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FF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584" y="-4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DB9AD-2D02-48E6-9F7B-CC317ACDBB03}" type="datetimeFigureOut">
              <a:rPr lang="ru-RU" smtClean="0"/>
              <a:t>13.11.2015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40CD31-22C9-4867-A4CA-676ADF95722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3915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71613"/>
            <a:ext cx="9144000" cy="2071703"/>
          </a:xfrm>
          <a:prstGeom prst="rect">
            <a:avLst/>
          </a:prstGeom>
          <a:noFill/>
        </p:spPr>
      </p:pic>
      <p:pic>
        <p:nvPicPr>
          <p:cNvPr id="8" name="Picture 2" descr="D:\Dropbox\Сингулярис\Стандартные документы\Атрибуты\Логотип с названием прозрачный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98" y="320405"/>
            <a:ext cx="2449513" cy="89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857365"/>
            <a:ext cx="7772400" cy="1500199"/>
          </a:xfrm>
        </p:spPr>
        <p:txBody>
          <a:bodyPr>
            <a:normAutofit/>
          </a:bodyPr>
          <a:lstStyle>
            <a:lvl1pPr>
              <a:defRPr sz="4000" b="1" spc="7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11" name="Текст 2"/>
          <p:cNvSpPr>
            <a:spLocks noGrp="1"/>
          </p:cNvSpPr>
          <p:nvPr>
            <p:ph type="body" idx="10"/>
          </p:nvPr>
        </p:nvSpPr>
        <p:spPr>
          <a:xfrm>
            <a:off x="428596" y="6170941"/>
            <a:ext cx="5728688" cy="496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1"/>
          </p:nvPr>
        </p:nvSpPr>
        <p:spPr>
          <a:xfrm>
            <a:off x="6357950" y="6143645"/>
            <a:ext cx="2357454" cy="496887"/>
          </a:xfrm>
        </p:spPr>
        <p:txBody>
          <a:bodyPr anchor="ctr">
            <a:normAutofit/>
          </a:bodyPr>
          <a:lstStyle>
            <a:lvl1pPr marL="0" indent="0" algn="r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t="4167" r="33962"/>
          <a:stretch>
            <a:fillRect/>
          </a:stretch>
        </p:blipFill>
        <p:spPr bwMode="auto">
          <a:xfrm rot="5400000">
            <a:off x="4742713" y="2170952"/>
            <a:ext cx="5897823" cy="2047562"/>
          </a:xfrm>
          <a:prstGeom prst="rect">
            <a:avLst/>
          </a:prstGeom>
          <a:noFill/>
        </p:spPr>
      </p:pic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pic>
        <p:nvPicPr>
          <p:cNvPr id="15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5"/>
            <a:ext cx="9144000" cy="450059"/>
          </a:xfrm>
          <a:prstGeom prst="rect">
            <a:avLst/>
          </a:prstGeom>
          <a:noFill/>
        </p:spPr>
      </p:pic>
      <p:sp>
        <p:nvSpPr>
          <p:cNvPr id="16" name="Параллелограмм 15"/>
          <p:cNvSpPr/>
          <p:nvPr/>
        </p:nvSpPr>
        <p:spPr>
          <a:xfrm rot="10800000" flipV="1">
            <a:off x="7143768" y="6357957"/>
            <a:ext cx="1428760" cy="500051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2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smtClean="0"/>
              <a:t>22 - 24 октября, Москва</a:t>
            </a:r>
            <a:endParaRPr lang="ru-RU" dirty="0"/>
          </a:p>
        </p:txBody>
      </p:sp>
      <p:sp>
        <p:nvSpPr>
          <p:cNvPr id="18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 dirty="0"/>
          </a:p>
        </p:txBody>
      </p:sp>
      <p:grpSp>
        <p:nvGrpSpPr>
          <p:cNvPr id="19" name="Группа 18"/>
          <p:cNvGrpSpPr/>
          <p:nvPr/>
        </p:nvGrpSpPr>
        <p:grpSpPr>
          <a:xfrm>
            <a:off x="7310784" y="6357957"/>
            <a:ext cx="1833248" cy="500043"/>
            <a:chOff x="7310784" y="6357958"/>
            <a:chExt cx="1833248" cy="500042"/>
          </a:xfrm>
        </p:grpSpPr>
        <p:sp>
          <p:nvSpPr>
            <p:cNvPr id="20" name="Прямоугольник 19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1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23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663648" y="6444027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3906" b="37500"/>
          <a:stretch>
            <a:fillRect/>
          </a:stretch>
        </p:blipFill>
        <p:spPr bwMode="auto">
          <a:xfrm>
            <a:off x="214282" y="214289"/>
            <a:ext cx="8715436" cy="1071571"/>
          </a:xfrm>
          <a:prstGeom prst="rect">
            <a:avLst/>
          </a:prstGeom>
          <a:noFill/>
        </p:spPr>
      </p:pic>
      <p:pic>
        <p:nvPicPr>
          <p:cNvPr id="7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5"/>
            <a:ext cx="9144000" cy="450059"/>
          </a:xfrm>
          <a:prstGeom prst="rect">
            <a:avLst/>
          </a:prstGeom>
          <a:noFill/>
        </p:spPr>
      </p:pic>
      <p:sp>
        <p:nvSpPr>
          <p:cNvPr id="8" name="Параллелограмм 7"/>
          <p:cNvSpPr/>
          <p:nvPr/>
        </p:nvSpPr>
        <p:spPr>
          <a:xfrm rot="10800000" flipV="1">
            <a:off x="7143768" y="6357957"/>
            <a:ext cx="1428760" cy="500051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4282" y="214289"/>
            <a:ext cx="8715436" cy="1071571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29131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18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2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smtClean="0"/>
              <a:t>22 - 24 октября, Москва</a:t>
            </a:r>
            <a:endParaRPr lang="ru-RU" dirty="0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 dirty="0"/>
          </a:p>
        </p:txBody>
      </p:sp>
      <p:grpSp>
        <p:nvGrpSpPr>
          <p:cNvPr id="16" name="Группа 15"/>
          <p:cNvGrpSpPr/>
          <p:nvPr/>
        </p:nvGrpSpPr>
        <p:grpSpPr>
          <a:xfrm>
            <a:off x="7310784" y="6357957"/>
            <a:ext cx="1833248" cy="500043"/>
            <a:chOff x="7310784" y="6357958"/>
            <a:chExt cx="1833248" cy="500042"/>
          </a:xfrm>
        </p:grpSpPr>
        <p:sp>
          <p:nvSpPr>
            <p:cNvPr id="14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2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19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663648" y="6444027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714621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pic>
        <p:nvPicPr>
          <p:cNvPr id="7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13813" b="20833"/>
          <a:stretch>
            <a:fillRect/>
          </a:stretch>
        </p:blipFill>
        <p:spPr bwMode="auto">
          <a:xfrm>
            <a:off x="714348" y="4500569"/>
            <a:ext cx="7786742" cy="1357323"/>
          </a:xfrm>
          <a:prstGeom prst="rect">
            <a:avLst/>
          </a:prstGeom>
          <a:noFill/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714348" y="4486923"/>
            <a:ext cx="7786742" cy="1299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Образец заголовка</a:t>
            </a:r>
            <a:endParaRPr kumimoji="0" lang="ru-RU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6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5"/>
            <a:ext cx="9144000" cy="450059"/>
          </a:xfrm>
          <a:prstGeom prst="rect">
            <a:avLst/>
          </a:prstGeom>
          <a:noFill/>
        </p:spPr>
      </p:pic>
      <p:sp>
        <p:nvSpPr>
          <p:cNvPr id="17" name="Параллелограмм 16"/>
          <p:cNvSpPr/>
          <p:nvPr/>
        </p:nvSpPr>
        <p:spPr>
          <a:xfrm rot="10800000" flipV="1">
            <a:off x="7143768" y="6357957"/>
            <a:ext cx="1428760" cy="500051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2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smtClean="0"/>
              <a:t>22 - 24 октября, Москва</a:t>
            </a:r>
            <a:endParaRPr lang="ru-RU" dirty="0"/>
          </a:p>
        </p:txBody>
      </p:sp>
      <p:sp>
        <p:nvSpPr>
          <p:cNvPr id="19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 dirty="0"/>
          </a:p>
        </p:txBody>
      </p:sp>
      <p:grpSp>
        <p:nvGrpSpPr>
          <p:cNvPr id="20" name="Группа 19"/>
          <p:cNvGrpSpPr/>
          <p:nvPr/>
        </p:nvGrpSpPr>
        <p:grpSpPr>
          <a:xfrm>
            <a:off x="7310784" y="6357957"/>
            <a:ext cx="1833248" cy="500043"/>
            <a:chOff x="7310784" y="6357958"/>
            <a:chExt cx="1833248" cy="500042"/>
          </a:xfrm>
        </p:grpSpPr>
        <p:sp>
          <p:nvSpPr>
            <p:cNvPr id="21" name="Прямоугольник 20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2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24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663648" y="6444027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3906" b="37500"/>
          <a:stretch>
            <a:fillRect/>
          </a:stretch>
        </p:blipFill>
        <p:spPr bwMode="auto">
          <a:xfrm>
            <a:off x="214282" y="214289"/>
            <a:ext cx="8715436" cy="1071571"/>
          </a:xfrm>
          <a:prstGeom prst="rect">
            <a:avLst/>
          </a:prstGeom>
          <a:noFill/>
        </p:spPr>
      </p:pic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214282" y="200641"/>
            <a:ext cx="8715436" cy="1071571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pic>
        <p:nvPicPr>
          <p:cNvPr id="13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5"/>
            <a:ext cx="9144000" cy="450059"/>
          </a:xfrm>
          <a:prstGeom prst="rect">
            <a:avLst/>
          </a:prstGeom>
          <a:noFill/>
        </p:spPr>
      </p:pic>
      <p:sp>
        <p:nvSpPr>
          <p:cNvPr id="14" name="Параллелограмм 13"/>
          <p:cNvSpPr/>
          <p:nvPr/>
        </p:nvSpPr>
        <p:spPr>
          <a:xfrm rot="10800000" flipV="1">
            <a:off x="7143768" y="6357957"/>
            <a:ext cx="1428760" cy="500051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2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smtClean="0"/>
              <a:t>22 - 24 октября, Москва</a:t>
            </a:r>
            <a:endParaRPr lang="ru-RU" dirty="0"/>
          </a:p>
        </p:txBody>
      </p:sp>
      <p:sp>
        <p:nvSpPr>
          <p:cNvPr id="16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 dirty="0"/>
          </a:p>
        </p:txBody>
      </p:sp>
      <p:grpSp>
        <p:nvGrpSpPr>
          <p:cNvPr id="24" name="Группа 23"/>
          <p:cNvGrpSpPr/>
          <p:nvPr/>
        </p:nvGrpSpPr>
        <p:grpSpPr>
          <a:xfrm>
            <a:off x="7310784" y="6357957"/>
            <a:ext cx="1833248" cy="500043"/>
            <a:chOff x="7310784" y="6357958"/>
            <a:chExt cx="1833248" cy="500042"/>
          </a:xfrm>
        </p:grpSpPr>
        <p:sp>
          <p:nvSpPr>
            <p:cNvPr id="25" name="Прямоугольник 24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6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28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663648" y="6444027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3906" b="37500"/>
          <a:stretch>
            <a:fillRect/>
          </a:stretch>
        </p:blipFill>
        <p:spPr bwMode="auto">
          <a:xfrm>
            <a:off x="214282" y="214289"/>
            <a:ext cx="8715436" cy="1071571"/>
          </a:xfrm>
          <a:prstGeom prst="rect">
            <a:avLst/>
          </a:prstGeom>
          <a:noFill/>
        </p:spPr>
      </p:pic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214282" y="200641"/>
            <a:ext cx="8715436" cy="1071571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pic>
        <p:nvPicPr>
          <p:cNvPr id="15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5"/>
            <a:ext cx="9144000" cy="450059"/>
          </a:xfrm>
          <a:prstGeom prst="rect">
            <a:avLst/>
          </a:prstGeom>
          <a:noFill/>
        </p:spPr>
      </p:pic>
      <p:sp>
        <p:nvSpPr>
          <p:cNvPr id="16" name="Параллелограмм 15"/>
          <p:cNvSpPr/>
          <p:nvPr/>
        </p:nvSpPr>
        <p:spPr>
          <a:xfrm rot="10800000" flipV="1">
            <a:off x="7143768" y="6357957"/>
            <a:ext cx="1428760" cy="500051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2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smtClean="0"/>
              <a:t>22 - 24 октября, Москва</a:t>
            </a:r>
            <a:endParaRPr lang="ru-RU" dirty="0"/>
          </a:p>
        </p:txBody>
      </p:sp>
      <p:sp>
        <p:nvSpPr>
          <p:cNvPr id="18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 dirty="0"/>
          </a:p>
        </p:txBody>
      </p:sp>
      <p:grpSp>
        <p:nvGrpSpPr>
          <p:cNvPr id="19" name="Группа 18"/>
          <p:cNvGrpSpPr/>
          <p:nvPr/>
        </p:nvGrpSpPr>
        <p:grpSpPr>
          <a:xfrm>
            <a:off x="7310784" y="6357957"/>
            <a:ext cx="1833248" cy="500043"/>
            <a:chOff x="7310784" y="6357958"/>
            <a:chExt cx="1833248" cy="500042"/>
          </a:xfrm>
        </p:grpSpPr>
        <p:sp>
          <p:nvSpPr>
            <p:cNvPr id="20" name="Прямоугольник 19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1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23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663648" y="6444027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5"/>
            <a:ext cx="9144000" cy="450059"/>
          </a:xfrm>
          <a:prstGeom prst="rect">
            <a:avLst/>
          </a:prstGeom>
          <a:noFill/>
        </p:spPr>
      </p:pic>
      <p:sp>
        <p:nvSpPr>
          <p:cNvPr id="13" name="Параллелограмм 12"/>
          <p:cNvSpPr/>
          <p:nvPr/>
        </p:nvSpPr>
        <p:spPr>
          <a:xfrm rot="10800000" flipV="1">
            <a:off x="7143768" y="6357957"/>
            <a:ext cx="1428760" cy="500051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2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smtClean="0"/>
              <a:t>22 - 24 октября, Москва</a:t>
            </a:r>
            <a:endParaRPr lang="ru-RU" dirty="0"/>
          </a:p>
        </p:txBody>
      </p:sp>
      <p:sp>
        <p:nvSpPr>
          <p:cNvPr id="15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 dirty="0"/>
          </a:p>
        </p:txBody>
      </p:sp>
      <p:grpSp>
        <p:nvGrpSpPr>
          <p:cNvPr id="16" name="Группа 15"/>
          <p:cNvGrpSpPr/>
          <p:nvPr/>
        </p:nvGrpSpPr>
        <p:grpSpPr>
          <a:xfrm>
            <a:off x="7310784" y="6357957"/>
            <a:ext cx="1833248" cy="500043"/>
            <a:chOff x="7310784" y="6357958"/>
            <a:chExt cx="1833248" cy="500042"/>
          </a:xfrm>
        </p:grpSpPr>
        <p:sp>
          <p:nvSpPr>
            <p:cNvPr id="17" name="Прямоугольник 16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8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20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663648" y="6444027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4323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pic>
        <p:nvPicPr>
          <p:cNvPr id="15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64324" b="32414"/>
          <a:stretch>
            <a:fillRect/>
          </a:stretch>
        </p:blipFill>
        <p:spPr bwMode="auto">
          <a:xfrm>
            <a:off x="461213" y="269962"/>
            <a:ext cx="3039216" cy="1158775"/>
          </a:xfrm>
          <a:prstGeom prst="rect">
            <a:avLst/>
          </a:prstGeom>
          <a:noFill/>
        </p:spPr>
      </p:pic>
      <p:sp>
        <p:nvSpPr>
          <p:cNvPr id="16" name="Заголовок 1"/>
          <p:cNvSpPr txBox="1">
            <a:spLocks/>
          </p:cNvSpPr>
          <p:nvPr/>
        </p:nvSpPr>
        <p:spPr>
          <a:xfrm>
            <a:off x="500034" y="300016"/>
            <a:ext cx="3000396" cy="10715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Образец заголовка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7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5"/>
            <a:ext cx="9144000" cy="450059"/>
          </a:xfrm>
          <a:prstGeom prst="rect">
            <a:avLst/>
          </a:prstGeom>
          <a:noFill/>
        </p:spPr>
      </p:pic>
      <p:sp>
        <p:nvSpPr>
          <p:cNvPr id="18" name="Параллелограмм 17"/>
          <p:cNvSpPr/>
          <p:nvPr/>
        </p:nvSpPr>
        <p:spPr>
          <a:xfrm rot="10800000" flipV="1">
            <a:off x="7143768" y="6357957"/>
            <a:ext cx="1428760" cy="500051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2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smtClean="0"/>
              <a:t>22 - 24 октября, Москва</a:t>
            </a:r>
            <a:endParaRPr lang="ru-RU" dirty="0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 dirty="0"/>
          </a:p>
        </p:txBody>
      </p:sp>
      <p:grpSp>
        <p:nvGrpSpPr>
          <p:cNvPr id="21" name="Группа 20"/>
          <p:cNvGrpSpPr/>
          <p:nvPr/>
        </p:nvGrpSpPr>
        <p:grpSpPr>
          <a:xfrm>
            <a:off x="7310784" y="6357957"/>
            <a:ext cx="1833248" cy="500043"/>
            <a:chOff x="7310784" y="6357958"/>
            <a:chExt cx="1833248" cy="500042"/>
          </a:xfrm>
        </p:grpSpPr>
        <p:sp>
          <p:nvSpPr>
            <p:cNvPr id="22" name="Прямоугольник 21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3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25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663648" y="6444027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 smtClean="0"/>
              <a:t>Вставка рисунка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pic>
        <p:nvPicPr>
          <p:cNvPr id="15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38198" b="66666"/>
          <a:stretch>
            <a:fillRect/>
          </a:stretch>
        </p:blipFill>
        <p:spPr bwMode="auto">
          <a:xfrm>
            <a:off x="1785918" y="4786323"/>
            <a:ext cx="5500726" cy="571504"/>
          </a:xfrm>
          <a:prstGeom prst="rect">
            <a:avLst/>
          </a:prstGeom>
          <a:noFill/>
        </p:spPr>
      </p:pic>
      <p:sp>
        <p:nvSpPr>
          <p:cNvPr id="16" name="Заголовок 1"/>
          <p:cNvSpPr txBox="1">
            <a:spLocks/>
          </p:cNvSpPr>
          <p:nvPr/>
        </p:nvSpPr>
        <p:spPr>
          <a:xfrm>
            <a:off x="1785918" y="4772675"/>
            <a:ext cx="5500726" cy="585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Образец заголовка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7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5"/>
            <a:ext cx="9144000" cy="450059"/>
          </a:xfrm>
          <a:prstGeom prst="rect">
            <a:avLst/>
          </a:prstGeom>
          <a:noFill/>
        </p:spPr>
      </p:pic>
      <p:sp>
        <p:nvSpPr>
          <p:cNvPr id="18" name="Параллелограмм 17"/>
          <p:cNvSpPr/>
          <p:nvPr/>
        </p:nvSpPr>
        <p:spPr>
          <a:xfrm rot="10800000" flipV="1">
            <a:off x="7143768" y="6357957"/>
            <a:ext cx="1428760" cy="500051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2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smtClean="0"/>
              <a:t>22 - 24 октября, Москва</a:t>
            </a:r>
            <a:endParaRPr lang="ru-RU" dirty="0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 dirty="0"/>
          </a:p>
        </p:txBody>
      </p:sp>
      <p:grpSp>
        <p:nvGrpSpPr>
          <p:cNvPr id="21" name="Группа 20"/>
          <p:cNvGrpSpPr/>
          <p:nvPr/>
        </p:nvGrpSpPr>
        <p:grpSpPr>
          <a:xfrm>
            <a:off x="7310784" y="6357957"/>
            <a:ext cx="1833248" cy="500043"/>
            <a:chOff x="7310784" y="6357958"/>
            <a:chExt cx="1833248" cy="500042"/>
          </a:xfrm>
        </p:grpSpPr>
        <p:sp>
          <p:nvSpPr>
            <p:cNvPr id="22" name="Прямоугольник 21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3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26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663648" y="6444027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254188" y="1600201"/>
            <a:ext cx="8643998" cy="4525963"/>
          </a:xfrm>
        </p:spPr>
        <p:txBody>
          <a:bodyPr vert="eaVert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pic>
        <p:nvPicPr>
          <p:cNvPr id="7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3906" b="37500"/>
          <a:stretch>
            <a:fillRect/>
          </a:stretch>
        </p:blipFill>
        <p:spPr bwMode="auto">
          <a:xfrm>
            <a:off x="214282" y="214289"/>
            <a:ext cx="8715436" cy="1071571"/>
          </a:xfrm>
          <a:prstGeom prst="rect">
            <a:avLst/>
          </a:prstGeom>
          <a:noFill/>
        </p:spPr>
      </p:pic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214282" y="200641"/>
            <a:ext cx="8715436" cy="1071571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pic>
        <p:nvPicPr>
          <p:cNvPr id="12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5"/>
            <a:ext cx="9144000" cy="450059"/>
          </a:xfrm>
          <a:prstGeom prst="rect">
            <a:avLst/>
          </a:prstGeom>
          <a:noFill/>
        </p:spPr>
      </p:pic>
      <p:sp>
        <p:nvSpPr>
          <p:cNvPr id="20" name="Параллелограмм 19"/>
          <p:cNvSpPr/>
          <p:nvPr/>
        </p:nvSpPr>
        <p:spPr>
          <a:xfrm rot="10800000" flipV="1">
            <a:off x="7143768" y="6357957"/>
            <a:ext cx="1428760" cy="500051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2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smtClean="0"/>
              <a:t>22 - 24 октября, Москва</a:t>
            </a:r>
            <a:endParaRPr lang="ru-RU" dirty="0"/>
          </a:p>
        </p:txBody>
      </p:sp>
      <p:sp>
        <p:nvSpPr>
          <p:cNvPr id="22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 dirty="0"/>
          </a:p>
        </p:txBody>
      </p:sp>
      <p:grpSp>
        <p:nvGrpSpPr>
          <p:cNvPr id="23" name="Группа 22"/>
          <p:cNvGrpSpPr/>
          <p:nvPr/>
        </p:nvGrpSpPr>
        <p:grpSpPr>
          <a:xfrm>
            <a:off x="7310784" y="6357957"/>
            <a:ext cx="1833248" cy="500043"/>
            <a:chOff x="7310784" y="6357958"/>
            <a:chExt cx="1833248" cy="500042"/>
          </a:xfrm>
        </p:grpSpPr>
        <p:sp>
          <p:nvSpPr>
            <p:cNvPr id="24" name="Прямоугольник 2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5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27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663648" y="6444027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smtClean="0"/>
              <a:t>22 - 24 октября,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amspeak.com/" TargetMode="External"/><Relationship Id="rId2" Type="http://schemas.openxmlformats.org/officeDocument/2006/relationships/hyperlink" Target="http://unity3d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hotonengine.com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alexander.kataev@singularis-lab.com" TargetMode="External"/><Relationship Id="rId2" Type="http://schemas.openxmlformats.org/officeDocument/2006/relationships/hyperlink" Target="mailto:aleksey.alekseev@singularis-lab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Опыт разработки приложения под </a:t>
            </a:r>
            <a:r>
              <a:rPr lang="ru-RU" dirty="0" err="1" smtClean="0"/>
              <a:t>Intel</a:t>
            </a:r>
            <a:r>
              <a:rPr lang="en-US" dirty="0" smtClean="0"/>
              <a:t>® </a:t>
            </a:r>
            <a:r>
              <a:rPr lang="en-US" dirty="0" err="1"/>
              <a:t>RealSense</a:t>
            </a:r>
            <a:r>
              <a:rPr lang="en-US" dirty="0" smtClean="0"/>
              <a:t>™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Алексей </a:t>
            </a:r>
            <a:r>
              <a:rPr lang="ru-RU" dirty="0" smtClean="0"/>
              <a:t>Алексеев,</a:t>
            </a:r>
          </a:p>
          <a:p>
            <a:r>
              <a:rPr lang="ru-RU" dirty="0" smtClean="0"/>
              <a:t>Александр Катаев</a:t>
            </a:r>
            <a:endParaRPr lang="ru-RU" dirty="0" smtClean="0"/>
          </a:p>
          <a:p>
            <a:r>
              <a:rPr lang="en-US" dirty="0" smtClean="0"/>
              <a:t>Singularis Lab, LLC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4294967295"/>
          </p:nvPr>
        </p:nvSpPr>
        <p:spPr>
          <a:xfrm>
            <a:off x="6858016" y="6187785"/>
            <a:ext cx="1860586" cy="500067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185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Дополнительные инструменты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Разработка ведется на </a:t>
            </a:r>
            <a:r>
              <a:rPr lang="en-US" dirty="0" smtClean="0"/>
              <a:t>Unity Pro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://unity3d.com</a:t>
            </a:r>
            <a:r>
              <a:rPr lang="en-US" dirty="0" smtClean="0">
                <a:hlinkClick r:id="rId2"/>
              </a:rPr>
              <a:t>/</a:t>
            </a:r>
            <a:r>
              <a:rPr lang="ru-RU" dirty="0" smtClean="0"/>
              <a:t> </a:t>
            </a:r>
          </a:p>
          <a:p>
            <a:r>
              <a:rPr lang="ru-RU" dirty="0" smtClean="0"/>
              <a:t>Для голосового чата используется </a:t>
            </a:r>
            <a:r>
              <a:rPr lang="en-US" dirty="0" smtClean="0"/>
              <a:t>TeamSpeak</a:t>
            </a:r>
            <a:r>
              <a:rPr lang="ru-RU" dirty="0" smtClean="0"/>
              <a:t> </a:t>
            </a:r>
            <a:r>
              <a:rPr lang="en-US" dirty="0">
                <a:hlinkClick r:id="rId3"/>
              </a:rPr>
              <a:t>https://www.teamspeak.com</a:t>
            </a:r>
            <a:r>
              <a:rPr lang="en-US" dirty="0" smtClean="0">
                <a:hlinkClick r:id="rId3"/>
              </a:rPr>
              <a:t>/</a:t>
            </a:r>
            <a:r>
              <a:rPr lang="ru-RU" dirty="0" smtClean="0"/>
              <a:t> </a:t>
            </a:r>
            <a:endParaRPr lang="en-US" dirty="0" smtClean="0"/>
          </a:p>
          <a:p>
            <a:r>
              <a:rPr lang="ru-RU" dirty="0" smtClean="0"/>
              <a:t>Для сетевого взаимодействия использовался движок </a:t>
            </a:r>
            <a:r>
              <a:rPr lang="en-US" dirty="0" smtClean="0"/>
              <a:t>Photon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www.photonengine.com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392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Архитектура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11</a:t>
            </a:fld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327978"/>
            <a:ext cx="6480720" cy="50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92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Плюсы</a:t>
            </a:r>
            <a:r>
              <a:rPr lang="en-US" dirty="0" smtClean="0"/>
              <a:t> и </a:t>
            </a:r>
            <a:r>
              <a:rPr lang="en-US" dirty="0" err="1" smtClean="0"/>
              <a:t>минусы</a:t>
            </a:r>
            <a:r>
              <a:rPr lang="en-US" dirty="0" smtClean="0"/>
              <a:t> </a:t>
            </a:r>
            <a:r>
              <a:rPr lang="en-US" dirty="0" err="1" smtClean="0"/>
              <a:t>использования</a:t>
            </a:r>
            <a:r>
              <a:rPr lang="en-US" dirty="0" smtClean="0"/>
              <a:t> </a:t>
            </a:r>
            <a:r>
              <a:rPr lang="ru-RU" dirty="0" err="1"/>
              <a:t>Intel</a:t>
            </a:r>
            <a:r>
              <a:rPr lang="en-US" dirty="0"/>
              <a:t>® </a:t>
            </a:r>
            <a:r>
              <a:rPr lang="en-US" dirty="0" err="1"/>
              <a:t>RealSense</a:t>
            </a:r>
            <a:r>
              <a:rPr lang="en-US" dirty="0"/>
              <a:t>™</a:t>
            </a:r>
            <a:r>
              <a:rPr lang="ru-RU" dirty="0"/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+ </a:t>
            </a:r>
            <a:r>
              <a:rPr lang="en-US" dirty="0" err="1" smtClean="0"/>
              <a:t>Работа</a:t>
            </a:r>
            <a:r>
              <a:rPr lang="en-US" dirty="0" smtClean="0"/>
              <a:t> </a:t>
            </a:r>
            <a:r>
              <a:rPr lang="en-US" dirty="0" err="1" smtClean="0"/>
              <a:t>на</a:t>
            </a:r>
            <a:r>
              <a:rPr lang="en-US" dirty="0" smtClean="0"/>
              <a:t> </a:t>
            </a:r>
            <a:r>
              <a:rPr lang="en-US" dirty="0" err="1" smtClean="0"/>
              <a:t>близких</a:t>
            </a:r>
            <a:r>
              <a:rPr lang="en-US" dirty="0" smtClean="0"/>
              <a:t> </a:t>
            </a:r>
            <a:r>
              <a:rPr lang="en-US" dirty="0" err="1" smtClean="0"/>
              <a:t>расстояниях</a:t>
            </a:r>
            <a:r>
              <a:rPr lang="en-US" dirty="0" smtClean="0"/>
              <a:t> (</a:t>
            </a:r>
            <a:r>
              <a:rPr lang="en-US" dirty="0" err="1" smtClean="0"/>
              <a:t>от</a:t>
            </a:r>
            <a:r>
              <a:rPr lang="en-US" dirty="0" smtClean="0"/>
              <a:t> 20 </a:t>
            </a:r>
            <a:r>
              <a:rPr lang="en-US" dirty="0" err="1" smtClean="0"/>
              <a:t>см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+ </a:t>
            </a:r>
            <a:r>
              <a:rPr lang="en-US" dirty="0" err="1" smtClean="0"/>
              <a:t>Интеграция</a:t>
            </a:r>
            <a:r>
              <a:rPr lang="en-US" dirty="0" smtClean="0"/>
              <a:t> с </a:t>
            </a:r>
            <a:r>
              <a:rPr lang="ru-RU" dirty="0" err="1" smtClean="0"/>
              <a:t>Unity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+ SDK </a:t>
            </a:r>
            <a:r>
              <a:rPr lang="en-US" dirty="0" smtClean="0"/>
              <a:t>с </a:t>
            </a:r>
            <a:r>
              <a:rPr lang="en-US" dirty="0" err="1" smtClean="0"/>
              <a:t>обширным</a:t>
            </a:r>
            <a:r>
              <a:rPr lang="en-US" dirty="0" smtClean="0"/>
              <a:t> </a:t>
            </a:r>
            <a:r>
              <a:rPr lang="en-US" dirty="0" err="1" smtClean="0"/>
              <a:t>фун</a:t>
            </a:r>
            <a:r>
              <a:rPr lang="ru-RU" dirty="0" smtClean="0"/>
              <a:t>к</a:t>
            </a:r>
            <a:r>
              <a:rPr lang="en-US" dirty="0" err="1" smtClean="0"/>
              <a:t>ционалом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ru-RU" dirty="0" smtClean="0"/>
              <a:t>Т</a:t>
            </a:r>
            <a:r>
              <a:rPr lang="en-US" dirty="0" err="1" smtClean="0"/>
              <a:t>ехнические</a:t>
            </a:r>
            <a:r>
              <a:rPr lang="en-US" dirty="0" smtClean="0"/>
              <a:t> </a:t>
            </a:r>
            <a:r>
              <a:rPr lang="en-US" dirty="0" err="1" smtClean="0"/>
              <a:t>проблемы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err="1" smtClean="0"/>
              <a:t>Высокие</a:t>
            </a:r>
            <a:r>
              <a:rPr lang="en-US" dirty="0" smtClean="0"/>
              <a:t> </a:t>
            </a:r>
            <a:r>
              <a:rPr lang="en-US" dirty="0" err="1" smtClean="0"/>
              <a:t>технические</a:t>
            </a:r>
            <a:r>
              <a:rPr lang="en-US" dirty="0" smtClean="0"/>
              <a:t> </a:t>
            </a:r>
            <a:r>
              <a:rPr lang="en-US" dirty="0" err="1" smtClean="0"/>
              <a:t>требования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740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Варианты развития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 smtClean="0"/>
              <a:t>Кастомизация</a:t>
            </a:r>
            <a:r>
              <a:rPr lang="ru-RU" dirty="0" smtClean="0"/>
              <a:t> </a:t>
            </a:r>
            <a:r>
              <a:rPr lang="ru-RU" dirty="0" err="1" smtClean="0"/>
              <a:t>аватара</a:t>
            </a:r>
            <a:endParaRPr lang="ru-RU" dirty="0" smtClean="0"/>
          </a:p>
          <a:p>
            <a:r>
              <a:rPr lang="ru-RU" dirty="0" smtClean="0"/>
              <a:t>Распознавать речь, передавать текст, генерировать речь</a:t>
            </a:r>
            <a:endParaRPr lang="en-US" dirty="0" smtClean="0"/>
          </a:p>
          <a:p>
            <a:r>
              <a:rPr lang="ru-RU" dirty="0" smtClean="0"/>
              <a:t>И</a:t>
            </a:r>
            <a:r>
              <a:rPr lang="en-US" dirty="0" err="1" smtClean="0"/>
              <a:t>спользование</a:t>
            </a:r>
            <a:r>
              <a:rPr lang="en-US" dirty="0" smtClean="0"/>
              <a:t> </a:t>
            </a:r>
            <a:r>
              <a:rPr lang="en-US" dirty="0" err="1" smtClean="0"/>
              <a:t>на</a:t>
            </a:r>
            <a:r>
              <a:rPr lang="en-US" dirty="0" smtClean="0"/>
              <a:t> </a:t>
            </a:r>
            <a:r>
              <a:rPr lang="en-US" dirty="0" err="1" smtClean="0"/>
              <a:t>мобильных</a:t>
            </a:r>
            <a:r>
              <a:rPr lang="en-US" dirty="0" smtClean="0"/>
              <a:t> </a:t>
            </a:r>
            <a:r>
              <a:rPr lang="en-US" dirty="0" err="1" smtClean="0"/>
              <a:t>платформах</a:t>
            </a:r>
            <a:endParaRPr lang="en-US" dirty="0" smtClean="0"/>
          </a:p>
          <a:p>
            <a:endParaRPr lang="ru-RU" dirty="0" smtClean="0"/>
          </a:p>
          <a:p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13</a:t>
            </a:fld>
            <a:endParaRPr lang="ru-RU" dirty="0"/>
          </a:p>
        </p:txBody>
      </p:sp>
      <p:pic>
        <p:nvPicPr>
          <p:cNvPr id="3074" name="Picture 2" descr="http://www.intel.com/content/dam/www/public/us/en/include/realsense/realsense-3d-camera/img/1500/panel-3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6" y="4221088"/>
            <a:ext cx="3120281" cy="1931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media.bestofmicro.com/F/6/472290/original/Venue-8-7000-10-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077073"/>
            <a:ext cx="2664296" cy="190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40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Демонстрация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14</a:t>
            </a:fld>
            <a:endParaRPr lang="ru-RU" dirty="0"/>
          </a:p>
        </p:txBody>
      </p:sp>
      <p:pic>
        <p:nvPicPr>
          <p:cNvPr id="10" name="output_without_sound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3900" y="1600201"/>
            <a:ext cx="7696200" cy="4329113"/>
          </a:xfrm>
        </p:spPr>
      </p:pic>
    </p:spTree>
    <p:extLst>
      <p:ext uri="{BB962C8B-B14F-4D97-AF65-F5344CB8AC3E}">
        <p14:creationId xmlns:p14="http://schemas.microsoft.com/office/powerpoint/2010/main" val="378740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Камеры</a:t>
            </a:r>
            <a:r>
              <a:rPr lang="en-US" dirty="0" smtClean="0"/>
              <a:t> </a:t>
            </a:r>
            <a:r>
              <a:rPr lang="en-US" dirty="0" err="1" smtClean="0"/>
              <a:t>глубины</a:t>
            </a:r>
            <a:r>
              <a:rPr lang="en-US" dirty="0" smtClean="0"/>
              <a:t> </a:t>
            </a:r>
            <a:r>
              <a:rPr lang="en-US" dirty="0" err="1" smtClean="0"/>
              <a:t>стали</a:t>
            </a:r>
            <a:r>
              <a:rPr lang="en-US" dirty="0" smtClean="0"/>
              <a:t> </a:t>
            </a:r>
            <a:r>
              <a:rPr lang="en-US" dirty="0" err="1" smtClean="0"/>
              <a:t>мобильными</a:t>
            </a:r>
            <a:r>
              <a:rPr lang="en-US" dirty="0" smtClean="0"/>
              <a:t> и </a:t>
            </a:r>
            <a:r>
              <a:rPr lang="en-US" dirty="0" err="1" smtClean="0"/>
              <a:t>сейчас</a:t>
            </a:r>
            <a:r>
              <a:rPr lang="en-US" dirty="0" smtClean="0"/>
              <a:t> </a:t>
            </a:r>
            <a:r>
              <a:rPr lang="en-US" dirty="0" err="1" smtClean="0"/>
              <a:t>значительно</a:t>
            </a:r>
            <a:r>
              <a:rPr lang="en-US" dirty="0" smtClean="0"/>
              <a:t> </a:t>
            </a:r>
            <a:r>
              <a:rPr lang="en-US" dirty="0" err="1" smtClean="0"/>
              <a:t>легче</a:t>
            </a:r>
            <a:r>
              <a:rPr lang="en-US" dirty="0" smtClean="0"/>
              <a:t> </a:t>
            </a:r>
            <a:r>
              <a:rPr lang="en-US" dirty="0" err="1" smtClean="0"/>
              <a:t>их</a:t>
            </a:r>
            <a:r>
              <a:rPr lang="en-US" dirty="0" smtClean="0"/>
              <a:t> </a:t>
            </a:r>
            <a:r>
              <a:rPr lang="en-US" dirty="0" err="1" smtClean="0"/>
              <a:t>использовать</a:t>
            </a:r>
            <a:r>
              <a:rPr lang="en-US" dirty="0" smtClean="0"/>
              <a:t> в </a:t>
            </a:r>
            <a:r>
              <a:rPr lang="en-US" dirty="0" err="1" smtClean="0"/>
              <a:t>реальных</a:t>
            </a:r>
            <a:r>
              <a:rPr lang="en-US" dirty="0" smtClean="0"/>
              <a:t> </a:t>
            </a:r>
            <a:r>
              <a:rPr lang="en-US" dirty="0" err="1" smtClean="0"/>
              <a:t>проектах</a:t>
            </a:r>
            <a:endParaRPr lang="ru-RU" dirty="0" smtClean="0"/>
          </a:p>
          <a:p>
            <a:r>
              <a:rPr lang="en-US" dirty="0" err="1" smtClean="0"/>
              <a:t>Кроме</a:t>
            </a:r>
            <a:r>
              <a:rPr lang="en-US" dirty="0" smtClean="0"/>
              <a:t> </a:t>
            </a:r>
            <a:r>
              <a:rPr lang="en-US" dirty="0" err="1" smtClean="0"/>
              <a:t>сферы</a:t>
            </a:r>
            <a:r>
              <a:rPr lang="en-US" dirty="0" smtClean="0"/>
              <a:t> </a:t>
            </a:r>
            <a:r>
              <a:rPr lang="en-US" dirty="0" err="1" smtClean="0"/>
              <a:t>развлечений</a:t>
            </a:r>
            <a:r>
              <a:rPr lang="en-US" dirty="0" smtClean="0"/>
              <a:t>, </a:t>
            </a:r>
            <a:r>
              <a:rPr lang="en-US" dirty="0" err="1" smtClean="0"/>
              <a:t>камер</a:t>
            </a:r>
            <a:r>
              <a:rPr lang="ru-RU" dirty="0" smtClean="0"/>
              <a:t>у</a:t>
            </a:r>
            <a:r>
              <a:rPr lang="en-US" dirty="0" smtClean="0"/>
              <a:t> </a:t>
            </a:r>
            <a:r>
              <a:rPr lang="en-US" dirty="0" err="1" smtClean="0"/>
              <a:t>глубины</a:t>
            </a:r>
            <a:r>
              <a:rPr lang="en-US" dirty="0" smtClean="0"/>
              <a:t> </a:t>
            </a:r>
            <a:r>
              <a:rPr lang="en-US" dirty="0" err="1" smtClean="0"/>
              <a:t>можно</a:t>
            </a:r>
            <a:r>
              <a:rPr lang="en-US" dirty="0" smtClean="0"/>
              <a:t> </a:t>
            </a:r>
            <a:r>
              <a:rPr lang="en-US" dirty="0" err="1" smtClean="0"/>
              <a:t>использовать</a:t>
            </a:r>
            <a:r>
              <a:rPr lang="en-US" dirty="0" smtClean="0"/>
              <a:t> </a:t>
            </a:r>
            <a:r>
              <a:rPr lang="en-US" dirty="0" err="1" smtClean="0"/>
              <a:t>как</a:t>
            </a:r>
            <a:r>
              <a:rPr lang="en-US" dirty="0" smtClean="0"/>
              <a:t> </a:t>
            </a:r>
            <a:r>
              <a:rPr lang="en-US" dirty="0" err="1" smtClean="0"/>
              <a:t>альтернативное</a:t>
            </a:r>
            <a:r>
              <a:rPr lang="en-US" dirty="0" smtClean="0"/>
              <a:t> </a:t>
            </a:r>
            <a:r>
              <a:rPr lang="en-US" dirty="0" err="1" smtClean="0"/>
              <a:t>устройство</a:t>
            </a:r>
            <a:r>
              <a:rPr lang="en-US" dirty="0" smtClean="0"/>
              <a:t> </a:t>
            </a:r>
            <a:r>
              <a:rPr lang="en-US" dirty="0" err="1" smtClean="0"/>
              <a:t>ввода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740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36004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ru-RU" sz="4400" dirty="0" smtClean="0"/>
              <a:t>Спасибо за внимание</a:t>
            </a:r>
          </a:p>
          <a:p>
            <a:pPr marL="0" indent="0" algn="ctr">
              <a:buNone/>
            </a:pPr>
            <a:endParaRPr lang="ru-RU" sz="1200" dirty="0" smtClean="0"/>
          </a:p>
          <a:p>
            <a:pPr marL="0" indent="0">
              <a:buNone/>
            </a:pPr>
            <a:r>
              <a:rPr lang="ru-RU" sz="3000" dirty="0" smtClean="0"/>
              <a:t>Алексей Алексеев</a:t>
            </a:r>
          </a:p>
          <a:p>
            <a:r>
              <a:rPr lang="en-US" sz="3000" dirty="0" smtClean="0">
                <a:hlinkClick r:id="rId2"/>
              </a:rPr>
              <a:t>aleksey.alekseev@singularis-lab.com</a:t>
            </a:r>
            <a:endParaRPr lang="ru-RU" sz="3000" dirty="0" smtClean="0"/>
          </a:p>
          <a:p>
            <a:pPr marL="0" indent="0">
              <a:buNone/>
            </a:pPr>
            <a:endParaRPr lang="ru-RU" sz="3000" dirty="0" smtClean="0"/>
          </a:p>
          <a:p>
            <a:pPr marL="0" indent="0">
              <a:buNone/>
            </a:pPr>
            <a:r>
              <a:rPr lang="ru-RU" sz="3000" dirty="0" smtClean="0"/>
              <a:t>Александр Катаев</a:t>
            </a:r>
          </a:p>
          <a:p>
            <a:r>
              <a:rPr lang="en-US" sz="3000" dirty="0" smtClean="0">
                <a:hlinkClick r:id="rId3"/>
              </a:rPr>
              <a:t>alexander.kataev@singularis-lab.com</a:t>
            </a:r>
            <a:r>
              <a:rPr lang="en-US" sz="3000" dirty="0" smtClean="0"/>
              <a:t> </a:t>
            </a:r>
            <a:r>
              <a:rPr lang="ru-RU" sz="3000" dirty="0" smtClean="0"/>
              <a:t> </a:t>
            </a:r>
            <a:r>
              <a:rPr lang="en-US" sz="3000" dirty="0" smtClean="0"/>
              <a:t> </a:t>
            </a:r>
            <a:r>
              <a:rPr lang="ru-RU" sz="3000" dirty="0" smtClean="0"/>
              <a:t> </a:t>
            </a:r>
            <a:endParaRPr lang="ru-RU" sz="300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16</a:t>
            </a:fld>
            <a:endParaRPr lang="ru-RU" dirty="0"/>
          </a:p>
        </p:txBody>
      </p:sp>
      <p:pic>
        <p:nvPicPr>
          <p:cNvPr id="1026" name="Picture 2" descr="C:\Users\Admin\Desktop\Alekseev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600" y="2708921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\Desktop\Kataev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600" y="4221089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40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ropbox\work\image14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262482"/>
            <a:ext cx="5544616" cy="311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Chat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2"/>
            <a:ext cx="8474572" cy="233285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ru-RU" sz="2800" dirty="0" smtClean="0"/>
              <a:t>Приложение для общения</a:t>
            </a:r>
          </a:p>
          <a:p>
            <a:pPr>
              <a:lnSpc>
                <a:spcPct val="90000"/>
              </a:lnSpc>
            </a:pPr>
            <a:r>
              <a:rPr lang="ru-RU" sz="2800" dirty="0" smtClean="0"/>
              <a:t>Сетевое приложение</a:t>
            </a:r>
          </a:p>
          <a:p>
            <a:pPr>
              <a:lnSpc>
                <a:spcPct val="90000"/>
              </a:lnSpc>
            </a:pPr>
            <a:r>
              <a:rPr lang="ru-RU" sz="2800" dirty="0" err="1" smtClean="0"/>
              <a:t>Аватары</a:t>
            </a:r>
            <a:r>
              <a:rPr lang="ru-RU" sz="2800" dirty="0" smtClean="0"/>
              <a:t> в виде 3</a:t>
            </a:r>
            <a:r>
              <a:rPr lang="en-US" sz="2800" dirty="0" smtClean="0"/>
              <a:t>D </a:t>
            </a:r>
            <a:r>
              <a:rPr lang="ru-RU" sz="2800" dirty="0" smtClean="0"/>
              <a:t>моделей</a:t>
            </a:r>
          </a:p>
          <a:p>
            <a:pPr>
              <a:lnSpc>
                <a:spcPct val="90000"/>
              </a:lnSpc>
            </a:pPr>
            <a:r>
              <a:rPr lang="ru-RU" sz="2800" dirty="0" err="1" smtClean="0"/>
              <a:t>Аватар</a:t>
            </a:r>
            <a:r>
              <a:rPr lang="ru-RU" sz="2800" dirty="0" smtClean="0"/>
              <a:t> повторяет мимику и жестикуляцию пользователя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85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Зачем?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ru-RU" dirty="0" smtClean="0"/>
              <a:t>Организация видеоконференций</a:t>
            </a:r>
            <a:endParaRPr lang="ru-RU" dirty="0"/>
          </a:p>
          <a:p>
            <a:pPr fontAlgn="base"/>
            <a:r>
              <a:rPr lang="ru-RU" dirty="0"/>
              <a:t>С</a:t>
            </a:r>
            <a:r>
              <a:rPr lang="ru-RU" dirty="0" smtClean="0"/>
              <a:t>истемы </a:t>
            </a:r>
            <a:r>
              <a:rPr lang="ru-RU" dirty="0"/>
              <a:t>виртуального </a:t>
            </a:r>
            <a:r>
              <a:rPr lang="ru-RU" dirty="0" smtClean="0"/>
              <a:t>присутствия</a:t>
            </a:r>
            <a:endParaRPr lang="ru-RU" dirty="0"/>
          </a:p>
          <a:p>
            <a:pPr fontAlgn="base"/>
            <a:r>
              <a:rPr lang="ru-RU" dirty="0" smtClean="0"/>
              <a:t>Онлайн-консультанты</a:t>
            </a:r>
            <a:endParaRPr lang="ru-RU" dirty="0"/>
          </a:p>
          <a:p>
            <a:pPr fontAlgn="base"/>
            <a:r>
              <a:rPr lang="ru-RU" dirty="0" smtClean="0"/>
              <a:t>Обучающие </a:t>
            </a:r>
            <a:r>
              <a:rPr lang="ru-RU" dirty="0"/>
              <a:t>курсы и </a:t>
            </a:r>
            <a:r>
              <a:rPr lang="ru-RU" dirty="0" smtClean="0"/>
              <a:t>лекции</a:t>
            </a:r>
            <a:endParaRPr lang="ru-RU" dirty="0"/>
          </a:p>
          <a:p>
            <a:pPr fontAlgn="base"/>
            <a:r>
              <a:rPr lang="ru-RU" dirty="0" smtClean="0"/>
              <a:t>Построение </a:t>
            </a:r>
            <a:r>
              <a:rPr lang="ru-RU" dirty="0"/>
              <a:t>диалогового интерфейса компьютерных </a:t>
            </a:r>
            <a:r>
              <a:rPr lang="ru-RU" dirty="0" smtClean="0"/>
              <a:t>программ</a:t>
            </a:r>
            <a:endParaRPr lang="ru-RU" dirty="0"/>
          </a:p>
          <a:p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392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Особен</a:t>
            </a:r>
            <a:r>
              <a:rPr lang="ru-RU" dirty="0" smtClean="0"/>
              <a:t>н</a:t>
            </a:r>
            <a:r>
              <a:rPr lang="en-US" dirty="0" err="1" smtClean="0"/>
              <a:t>ости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ru-RU" dirty="0"/>
              <a:t>Малый объем данных, которые требуется хранить и передавать по </a:t>
            </a:r>
            <a:r>
              <a:rPr lang="ru-RU" dirty="0" smtClean="0"/>
              <a:t>сети</a:t>
            </a:r>
            <a:endParaRPr lang="ru-RU" dirty="0"/>
          </a:p>
          <a:p>
            <a:pPr fontAlgn="base"/>
            <a:r>
              <a:rPr lang="ru-RU" dirty="0" smtClean="0"/>
              <a:t>Ж</a:t>
            </a:r>
            <a:r>
              <a:rPr lang="en-US" dirty="0" err="1" smtClean="0"/>
              <a:t>естовое</a:t>
            </a:r>
            <a:r>
              <a:rPr lang="en-US" dirty="0" smtClean="0"/>
              <a:t> </a:t>
            </a:r>
            <a:r>
              <a:rPr lang="en-US" dirty="0" err="1" smtClean="0"/>
              <a:t>управление</a:t>
            </a:r>
            <a:r>
              <a:rPr lang="en-US" dirty="0" smtClean="0"/>
              <a:t> </a:t>
            </a:r>
            <a:r>
              <a:rPr lang="en-US" dirty="0" err="1" smtClean="0"/>
              <a:t>презентацией</a:t>
            </a:r>
            <a:r>
              <a:rPr lang="en-US" dirty="0" smtClean="0"/>
              <a:t> в </a:t>
            </a:r>
            <a:r>
              <a:rPr lang="en-US" dirty="0" err="1" smtClean="0"/>
              <a:t>режиме</a:t>
            </a:r>
            <a:r>
              <a:rPr lang="en-US" dirty="0" smtClean="0"/>
              <a:t> </a:t>
            </a:r>
            <a:r>
              <a:rPr lang="en-US" dirty="0" err="1" smtClean="0"/>
              <a:t>лекции</a:t>
            </a:r>
            <a:endParaRPr lang="en-US" dirty="0" smtClean="0"/>
          </a:p>
          <a:p>
            <a:pPr fontAlgn="base"/>
            <a:r>
              <a:rPr lang="ru-RU" dirty="0" smtClean="0"/>
              <a:t>Передаётся </a:t>
            </a:r>
            <a:r>
              <a:rPr lang="ru-RU" dirty="0"/>
              <a:t>мимика и </a:t>
            </a:r>
            <a:r>
              <a:rPr lang="ru-RU" dirty="0" smtClean="0"/>
              <a:t>жестикуляция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392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Intel</a:t>
            </a:r>
            <a:r>
              <a:rPr lang="en-US" dirty="0"/>
              <a:t>® </a:t>
            </a:r>
            <a:r>
              <a:rPr lang="en-US" dirty="0" err="1"/>
              <a:t>RealSense</a:t>
            </a:r>
            <a:r>
              <a:rPr lang="en-US" dirty="0"/>
              <a:t>™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400" b="1" u="sng" dirty="0" smtClean="0"/>
              <a:t>Устройство:</a:t>
            </a:r>
            <a:endParaRPr lang="en-US" sz="2400" b="1" u="sng" dirty="0" smtClean="0"/>
          </a:p>
          <a:p>
            <a:r>
              <a:rPr lang="en-US" sz="2400" dirty="0" smtClean="0"/>
              <a:t>RGB </a:t>
            </a:r>
            <a:r>
              <a:rPr lang="ru-RU" sz="2400" dirty="0" smtClean="0"/>
              <a:t>Камера</a:t>
            </a:r>
            <a:r>
              <a:rPr lang="en-US" sz="2400" dirty="0"/>
              <a:t> 1920x1080</a:t>
            </a:r>
            <a:endParaRPr lang="ru-RU" sz="2400" dirty="0" smtClean="0"/>
          </a:p>
          <a:p>
            <a:r>
              <a:rPr lang="ru-RU" sz="2400" dirty="0" smtClean="0"/>
              <a:t>Камера глубины </a:t>
            </a:r>
            <a:r>
              <a:rPr lang="en-US" sz="2400" dirty="0" smtClean="0"/>
              <a:t>640x480</a:t>
            </a:r>
            <a:endParaRPr lang="ru-RU" sz="2400" dirty="0" smtClean="0"/>
          </a:p>
          <a:p>
            <a:r>
              <a:rPr lang="ru-RU" sz="2400" dirty="0" smtClean="0"/>
              <a:t>Микрофоны</a:t>
            </a:r>
          </a:p>
          <a:p>
            <a:r>
              <a:rPr lang="ru-RU" sz="2400" dirty="0" smtClean="0"/>
              <a:t>Диапазон работы 0.2 – 1.2 метра</a:t>
            </a:r>
          </a:p>
          <a:p>
            <a:pPr marL="0" indent="0">
              <a:buNone/>
            </a:pPr>
            <a:r>
              <a:rPr lang="en-US" sz="2400" b="1" u="sng" dirty="0" smtClean="0"/>
              <a:t>SDK:</a:t>
            </a:r>
            <a:endParaRPr lang="ru-RU" sz="2400" b="1" u="sng" dirty="0" smtClean="0"/>
          </a:p>
          <a:p>
            <a:r>
              <a:rPr lang="ru-RU" sz="2400" dirty="0" smtClean="0"/>
              <a:t>Распознавание и трекинг лиц</a:t>
            </a:r>
          </a:p>
          <a:p>
            <a:r>
              <a:rPr lang="ru-RU" sz="2400" dirty="0" smtClean="0"/>
              <a:t>Распознавание жестов</a:t>
            </a:r>
          </a:p>
          <a:p>
            <a:r>
              <a:rPr lang="ru-RU" sz="2400" dirty="0" smtClean="0"/>
              <a:t>Распознавание голоса</a:t>
            </a:r>
            <a:endParaRPr lang="en-US" sz="2400" dirty="0" smtClean="0"/>
          </a:p>
          <a:p>
            <a:r>
              <a:rPr lang="ru-RU" sz="2400" dirty="0" smtClean="0"/>
              <a:t>Трекинг объектов</a:t>
            </a:r>
          </a:p>
          <a:p>
            <a:endParaRPr lang="en-US" sz="2400" dirty="0" smtClean="0"/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endParaRPr lang="ru-RU" sz="240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5</a:t>
            </a:fld>
            <a:endParaRPr lang="ru-RU" dirty="0"/>
          </a:p>
        </p:txBody>
      </p:sp>
      <p:pic>
        <p:nvPicPr>
          <p:cNvPr id="1026" name="Picture 2" descr="http://intelrealsense.bemyapp.com/images/creative-c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484785"/>
            <a:ext cx="3528392" cy="291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92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Почему </a:t>
            </a:r>
            <a:r>
              <a:rPr lang="ru-RU" dirty="0" err="1"/>
              <a:t>Intel</a:t>
            </a:r>
            <a:r>
              <a:rPr lang="en-US" dirty="0"/>
              <a:t>® </a:t>
            </a:r>
            <a:r>
              <a:rPr lang="en-US" dirty="0" err="1"/>
              <a:t>RealSense</a:t>
            </a:r>
            <a:r>
              <a:rPr lang="en-US" dirty="0" smtClean="0"/>
              <a:t>™?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39952" y="3140968"/>
            <a:ext cx="792088" cy="115859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8800" dirty="0" smtClean="0"/>
              <a:t>?</a:t>
            </a:r>
            <a:endParaRPr lang="ru-RU" sz="880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6</a:t>
            </a:fld>
            <a:endParaRPr lang="ru-RU" dirty="0"/>
          </a:p>
        </p:txBody>
      </p:sp>
      <p:pic>
        <p:nvPicPr>
          <p:cNvPr id="2050" name="Picture 2" descr="http://compass.xbox.com/assets/3d/37/3d377852-0f21-4074-a3c2-35f418170848.jpg?n=chandler_xboxone_hardware_960x540_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84785"/>
            <a:ext cx="3851920" cy="216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media.novinky.cz/922/249226-original1-hr14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552" y="2348880"/>
            <a:ext cx="4032448" cy="224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intelrealsense.bemyapp.com/images/creative-ca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27" y="3861048"/>
            <a:ext cx="2697435" cy="22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92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Использование в проекте. Анимация мимики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1556792"/>
            <a:ext cx="8147248" cy="194421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78 </a:t>
            </a:r>
            <a:r>
              <a:rPr lang="en-US" dirty="0" err="1" smtClean="0"/>
              <a:t>ключевых</a:t>
            </a:r>
            <a:r>
              <a:rPr lang="en-US" dirty="0" smtClean="0"/>
              <a:t> </a:t>
            </a:r>
            <a:r>
              <a:rPr lang="en-US" dirty="0" err="1" smtClean="0"/>
              <a:t>точек</a:t>
            </a:r>
            <a:r>
              <a:rPr lang="ru-RU" dirty="0" smtClean="0"/>
              <a:t> лица</a:t>
            </a:r>
            <a:endParaRPr lang="en-US" dirty="0" smtClean="0"/>
          </a:p>
          <a:p>
            <a:r>
              <a:rPr lang="en-US" dirty="0" err="1" smtClean="0"/>
              <a:t>Детектирование</a:t>
            </a:r>
            <a:r>
              <a:rPr lang="en-US" dirty="0" smtClean="0"/>
              <a:t> </a:t>
            </a:r>
            <a:r>
              <a:rPr lang="en-US" dirty="0" err="1" smtClean="0"/>
              <a:t>положения</a:t>
            </a:r>
            <a:r>
              <a:rPr lang="en-US" dirty="0" smtClean="0"/>
              <a:t> </a:t>
            </a:r>
            <a:r>
              <a:rPr lang="en-US" dirty="0" err="1" smtClean="0"/>
              <a:t>головы</a:t>
            </a:r>
            <a:r>
              <a:rPr lang="ru-RU" dirty="0" smtClean="0"/>
              <a:t> в пространстве</a:t>
            </a:r>
            <a:endParaRPr lang="en-US" dirty="0" smtClean="0"/>
          </a:p>
          <a:p>
            <a:r>
              <a:rPr lang="en-US" dirty="0" smtClean="0"/>
              <a:t>B</a:t>
            </a:r>
            <a:r>
              <a:rPr lang="ru-RU" dirty="0" err="1" smtClean="0"/>
              <a:t>lend</a:t>
            </a:r>
            <a:r>
              <a:rPr lang="ru-RU" dirty="0" smtClean="0"/>
              <a:t> </a:t>
            </a:r>
            <a:r>
              <a:rPr lang="ru-RU" dirty="0" err="1" smtClean="0"/>
              <a:t>shape</a:t>
            </a:r>
            <a:r>
              <a:rPr lang="en-US" dirty="0" smtClean="0"/>
              <a:t> </a:t>
            </a:r>
            <a:r>
              <a:rPr lang="en-US" dirty="0" err="1" smtClean="0"/>
              <a:t>анимации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7</a:t>
            </a:fld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429000"/>
            <a:ext cx="4392488" cy="2925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392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Использование в проекте</a:t>
            </a:r>
            <a:r>
              <a:rPr lang="en-US" dirty="0" smtClean="0"/>
              <a:t>.</a:t>
            </a:r>
            <a:r>
              <a:rPr lang="ru-RU" dirty="0" smtClean="0"/>
              <a:t> </a:t>
            </a:r>
            <a:r>
              <a:rPr lang="en-US" dirty="0" err="1" smtClean="0"/>
              <a:t>Трекинг</a:t>
            </a:r>
            <a:r>
              <a:rPr lang="en-US" dirty="0" smtClean="0"/>
              <a:t> </a:t>
            </a:r>
            <a:r>
              <a:rPr lang="en-US" dirty="0" err="1" smtClean="0"/>
              <a:t>рук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Трекинг</a:t>
            </a:r>
            <a:r>
              <a:rPr lang="en-US" dirty="0" smtClean="0"/>
              <a:t> </a:t>
            </a:r>
            <a:r>
              <a:rPr lang="en-US" dirty="0" err="1" smtClean="0"/>
              <a:t>рук</a:t>
            </a:r>
            <a:r>
              <a:rPr lang="en-US" dirty="0" smtClean="0"/>
              <a:t> </a:t>
            </a:r>
            <a:r>
              <a:rPr lang="en-US" dirty="0" err="1" smtClean="0"/>
              <a:t>используется</a:t>
            </a:r>
            <a:r>
              <a:rPr lang="en-US" dirty="0" smtClean="0"/>
              <a:t> </a:t>
            </a:r>
            <a:r>
              <a:rPr lang="en-US" dirty="0" err="1" smtClean="0"/>
              <a:t>для</a:t>
            </a:r>
            <a:r>
              <a:rPr lang="en-US" dirty="0" smtClean="0"/>
              <a:t> </a:t>
            </a:r>
            <a:r>
              <a:rPr lang="en-US" dirty="0" err="1" smtClean="0"/>
              <a:t>анимации</a:t>
            </a:r>
            <a:r>
              <a:rPr lang="en-US" dirty="0" smtClean="0"/>
              <a:t> </a:t>
            </a:r>
            <a:r>
              <a:rPr lang="en-US" dirty="0" err="1" smtClean="0"/>
              <a:t>рук</a:t>
            </a:r>
            <a:r>
              <a:rPr lang="en-US" dirty="0" smtClean="0"/>
              <a:t> </a:t>
            </a:r>
            <a:r>
              <a:rPr lang="en-US" dirty="0" err="1" smtClean="0"/>
              <a:t>модели</a:t>
            </a:r>
            <a:endParaRPr lang="en-US" dirty="0" smtClean="0"/>
          </a:p>
          <a:p>
            <a:r>
              <a:rPr lang="en-US" dirty="0" smtClean="0"/>
              <a:t>22 </a:t>
            </a:r>
            <a:r>
              <a:rPr lang="en-US" dirty="0" err="1" smtClean="0"/>
              <a:t>точки</a:t>
            </a:r>
            <a:r>
              <a:rPr lang="en-US" dirty="0" smtClean="0"/>
              <a:t> </a:t>
            </a:r>
            <a:r>
              <a:rPr lang="en-US" dirty="0" err="1" smtClean="0"/>
              <a:t>для</a:t>
            </a:r>
            <a:r>
              <a:rPr lang="en-US" dirty="0" smtClean="0"/>
              <a:t> </a:t>
            </a:r>
            <a:r>
              <a:rPr lang="en-US" dirty="0" err="1" smtClean="0"/>
              <a:t>каждой</a:t>
            </a:r>
            <a:r>
              <a:rPr lang="en-US" dirty="0" smtClean="0"/>
              <a:t> </a:t>
            </a:r>
            <a:r>
              <a:rPr lang="en-US" dirty="0" err="1" smtClean="0"/>
              <a:t>кисти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8</a:t>
            </a:fld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323413"/>
            <a:ext cx="4464496" cy="2807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463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Использование в проекте</a:t>
            </a:r>
            <a:r>
              <a:rPr lang="en-US" dirty="0" smtClean="0"/>
              <a:t>. </a:t>
            </a:r>
            <a:r>
              <a:rPr lang="en-US" dirty="0" err="1" smtClean="0"/>
              <a:t>Жесты</a:t>
            </a:r>
            <a:r>
              <a:rPr lang="en-US" dirty="0" smtClean="0"/>
              <a:t> </a:t>
            </a:r>
            <a:r>
              <a:rPr lang="en-US" dirty="0" err="1" smtClean="0"/>
              <a:t>по</a:t>
            </a:r>
            <a:r>
              <a:rPr lang="en-US" dirty="0" smtClean="0"/>
              <a:t> </a:t>
            </a:r>
            <a:r>
              <a:rPr lang="en-US" dirty="0" err="1" smtClean="0"/>
              <a:t>голосовым</a:t>
            </a:r>
            <a:r>
              <a:rPr lang="en-US" dirty="0" smtClean="0"/>
              <a:t> </a:t>
            </a:r>
            <a:r>
              <a:rPr lang="en-US" dirty="0" err="1" smtClean="0"/>
              <a:t>командам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Анимации</a:t>
            </a:r>
            <a:r>
              <a:rPr lang="en-US" dirty="0" smtClean="0"/>
              <a:t> </a:t>
            </a:r>
            <a:r>
              <a:rPr lang="en-US" dirty="0" err="1" smtClean="0"/>
              <a:t>модели</a:t>
            </a:r>
            <a:r>
              <a:rPr lang="en-US" dirty="0" smtClean="0"/>
              <a:t> </a:t>
            </a:r>
            <a:r>
              <a:rPr lang="en-US" dirty="0" err="1" smtClean="0"/>
              <a:t>выполняются</a:t>
            </a:r>
            <a:r>
              <a:rPr lang="en-US" dirty="0" smtClean="0"/>
              <a:t> </a:t>
            </a:r>
            <a:r>
              <a:rPr lang="en-US" dirty="0" err="1" smtClean="0"/>
              <a:t>по</a:t>
            </a:r>
            <a:r>
              <a:rPr lang="en-US" dirty="0" smtClean="0"/>
              <a:t> </a:t>
            </a:r>
            <a:r>
              <a:rPr lang="en-US" dirty="0" err="1" smtClean="0"/>
              <a:t>голосовым</a:t>
            </a:r>
            <a:r>
              <a:rPr lang="en-US" dirty="0" smtClean="0"/>
              <a:t> </a:t>
            </a:r>
            <a:r>
              <a:rPr lang="en-US" dirty="0" err="1" smtClean="0"/>
              <a:t>командам</a:t>
            </a:r>
            <a:r>
              <a:rPr lang="en-US" dirty="0" smtClean="0"/>
              <a:t> (</a:t>
            </a:r>
            <a:r>
              <a:rPr lang="en-US" dirty="0" err="1" smtClean="0"/>
              <a:t>например</a:t>
            </a:r>
            <a:r>
              <a:rPr lang="en-US" dirty="0" smtClean="0"/>
              <a:t>, </a:t>
            </a:r>
            <a:r>
              <a:rPr lang="ru-RU" dirty="0" smtClean="0"/>
              <a:t>жест приветствия</a:t>
            </a:r>
            <a:r>
              <a:rPr lang="en-US" dirty="0" smtClean="0"/>
              <a:t> </a:t>
            </a:r>
            <a:r>
              <a:rPr lang="en-US" dirty="0" err="1" smtClean="0"/>
              <a:t>при</a:t>
            </a:r>
            <a:r>
              <a:rPr lang="en-US" dirty="0" smtClean="0"/>
              <a:t> </a:t>
            </a:r>
            <a:r>
              <a:rPr lang="en-US" dirty="0" err="1" smtClean="0"/>
              <a:t>слове</a:t>
            </a:r>
            <a:r>
              <a:rPr lang="en-US" dirty="0" smtClean="0"/>
              <a:t> </a:t>
            </a:r>
            <a:r>
              <a:rPr lang="ru-RU" dirty="0" smtClean="0"/>
              <a:t>«</a:t>
            </a:r>
            <a:r>
              <a:rPr lang="ru-RU" dirty="0" err="1" smtClean="0"/>
              <a:t>Hello</a:t>
            </a:r>
            <a:r>
              <a:rPr lang="ru-RU" dirty="0" smtClean="0"/>
              <a:t>»)</a:t>
            </a:r>
            <a:endParaRPr lang="en-US" dirty="0" smtClean="0"/>
          </a:p>
          <a:p>
            <a:r>
              <a:rPr lang="en-US" dirty="0" err="1" smtClean="0"/>
              <a:t>RealSense</a:t>
            </a:r>
            <a:r>
              <a:rPr lang="en-US" dirty="0" smtClean="0"/>
              <a:t>™ SDK</a:t>
            </a:r>
            <a:r>
              <a:rPr lang="ru-RU" dirty="0" smtClean="0"/>
              <a:t> </a:t>
            </a:r>
            <a:r>
              <a:rPr lang="en-US" dirty="0" err="1" smtClean="0"/>
              <a:t>позволяет</a:t>
            </a:r>
            <a:r>
              <a:rPr lang="en-US" dirty="0" smtClean="0"/>
              <a:t> </a:t>
            </a:r>
            <a:r>
              <a:rPr lang="en-US" dirty="0" err="1" smtClean="0"/>
              <a:t>создать</a:t>
            </a:r>
            <a:r>
              <a:rPr lang="en-US" dirty="0" smtClean="0"/>
              <a:t> </a:t>
            </a:r>
            <a:r>
              <a:rPr lang="en-US" dirty="0" err="1" smtClean="0"/>
              <a:t>свой</a:t>
            </a:r>
            <a:r>
              <a:rPr lang="en-US" dirty="0" smtClean="0"/>
              <a:t> </a:t>
            </a:r>
            <a:r>
              <a:rPr lang="en-US" dirty="0" err="1" smtClean="0"/>
              <a:t>набор</a:t>
            </a:r>
            <a:r>
              <a:rPr lang="en-US" dirty="0" smtClean="0"/>
              <a:t> </a:t>
            </a:r>
            <a:r>
              <a:rPr lang="en-US" dirty="0" err="1" smtClean="0"/>
              <a:t>голосых</a:t>
            </a:r>
            <a:r>
              <a:rPr lang="en-US" dirty="0" smtClean="0"/>
              <a:t> </a:t>
            </a:r>
            <a:r>
              <a:rPr lang="en-US" dirty="0" err="1" smtClean="0"/>
              <a:t>команд</a:t>
            </a:r>
            <a:endParaRPr lang="en-US" dirty="0" smtClean="0"/>
          </a:p>
          <a:p>
            <a:r>
              <a:rPr lang="en-US" dirty="0" smtClean="0"/>
              <a:t>С </a:t>
            </a:r>
            <a:r>
              <a:rPr lang="en-US" dirty="0" err="1" smtClean="0"/>
              <a:t>помощью</a:t>
            </a:r>
            <a:r>
              <a:rPr lang="en-US" dirty="0" smtClean="0"/>
              <a:t> </a:t>
            </a:r>
            <a:r>
              <a:rPr lang="en-US" dirty="0" err="1" smtClean="0"/>
              <a:t>голоса</a:t>
            </a:r>
            <a:r>
              <a:rPr lang="en-US" dirty="0" smtClean="0"/>
              <a:t> </a:t>
            </a:r>
            <a:r>
              <a:rPr lang="en-US" dirty="0" err="1" smtClean="0"/>
              <a:t>осуществляется</a:t>
            </a:r>
            <a:r>
              <a:rPr lang="en-US" dirty="0" smtClean="0"/>
              <a:t> </a:t>
            </a:r>
            <a:r>
              <a:rPr lang="en-US" dirty="0" err="1" smtClean="0"/>
              <a:t>управление</a:t>
            </a:r>
            <a:r>
              <a:rPr lang="en-US" dirty="0" smtClean="0"/>
              <a:t> </a:t>
            </a:r>
            <a:r>
              <a:rPr lang="en-US" dirty="0" err="1" smtClean="0"/>
              <a:t>презентацией</a:t>
            </a:r>
            <a:r>
              <a:rPr lang="en-US" dirty="0" smtClean="0"/>
              <a:t> (в </a:t>
            </a:r>
            <a:r>
              <a:rPr lang="en-US" dirty="0" err="1" smtClean="0"/>
              <a:t>режиме</a:t>
            </a:r>
            <a:r>
              <a:rPr lang="en-US" dirty="0" smtClean="0"/>
              <a:t> </a:t>
            </a:r>
            <a:r>
              <a:rPr lang="en-US" dirty="0" err="1" smtClean="0"/>
              <a:t>лекции</a:t>
            </a:r>
            <a:r>
              <a:rPr lang="en-US" dirty="0" smtClean="0"/>
              <a:t>: </a:t>
            </a:r>
            <a:r>
              <a:rPr lang="en-US" dirty="0" err="1" smtClean="0"/>
              <a:t>следующий</a:t>
            </a:r>
            <a:r>
              <a:rPr lang="en-US" dirty="0" smtClean="0"/>
              <a:t>/</a:t>
            </a:r>
            <a:r>
              <a:rPr lang="en-US" dirty="0" err="1" smtClean="0"/>
              <a:t>предыдущий</a:t>
            </a:r>
            <a:r>
              <a:rPr lang="en-US" dirty="0" smtClean="0"/>
              <a:t> </a:t>
            </a:r>
            <a:r>
              <a:rPr lang="en-US" dirty="0" err="1" smtClean="0"/>
              <a:t>слайд</a:t>
            </a:r>
            <a:r>
              <a:rPr lang="en-US" dirty="0" smtClean="0"/>
              <a:t>)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463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 SL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SL v1</Template>
  <TotalTime>19219</TotalTime>
  <Words>334</Words>
  <Application>Microsoft Office PowerPoint</Application>
  <PresentationFormat>Экран (4:3)</PresentationFormat>
  <Paragraphs>88</Paragraphs>
  <Slides>16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7" baseType="lpstr">
      <vt:lpstr>Template SL</vt:lpstr>
      <vt:lpstr>Опыт разработки приложения под Intel® RealSense™</vt:lpstr>
      <vt:lpstr>3D Chat</vt:lpstr>
      <vt:lpstr>Зачем?</vt:lpstr>
      <vt:lpstr>Особенности</vt:lpstr>
      <vt:lpstr>Intel® RealSense™</vt:lpstr>
      <vt:lpstr>Почему Intel® RealSense™?</vt:lpstr>
      <vt:lpstr>Использование в проекте. Анимация мимики</vt:lpstr>
      <vt:lpstr>Использование в проекте. Трекинг рук</vt:lpstr>
      <vt:lpstr>Использование в проекте. Жесты по голосовым командам</vt:lpstr>
      <vt:lpstr>Дополнительные инструменты</vt:lpstr>
      <vt:lpstr>Архитектура</vt:lpstr>
      <vt:lpstr>Плюсы и минусы использования Intel® RealSense™ </vt:lpstr>
      <vt:lpstr>Варианты развития</vt:lpstr>
      <vt:lpstr>Демонстрация</vt:lpstr>
      <vt:lpstr>Выводы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Prothet</cp:lastModifiedBy>
  <cp:revision>101</cp:revision>
  <dcterms:created xsi:type="dcterms:W3CDTF">2015-09-12T11:25:34Z</dcterms:created>
  <dcterms:modified xsi:type="dcterms:W3CDTF">2015-11-12T21:25:05Z</dcterms:modified>
</cp:coreProperties>
</file>